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  <p:sldId id="269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74" autoAdjust="0"/>
  </p:normalViewPr>
  <p:slideViewPr>
    <p:cSldViewPr showGuides="1">
      <p:cViewPr varScale="1">
        <p:scale>
          <a:sx n="83" d="100"/>
          <a:sy n="83" d="100"/>
        </p:scale>
        <p:origin x="-1290" y="-84"/>
      </p:cViewPr>
      <p:guideLst>
        <p:guide orient="horz" pos="3162"/>
        <p:guide orient="horz" pos="214"/>
        <p:guide orient="horz" pos="3026"/>
        <p:guide pos="2880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89544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5589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58238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08763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53092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8939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5427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24614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74195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1118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94994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7465B-92DF-45D6-B8FB-63A559329B6A}" type="datetimeFigureOut">
              <a:rPr lang="ru-RU" smtClean="0"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F06E4-346D-4B59-8EDA-3A51897C5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06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524" y="195486"/>
            <a:ext cx="85689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</a:rPr>
              <a:t>Распространение </a:t>
            </a:r>
            <a:r>
              <a:rPr lang="ru-RU" sz="4400" b="1" dirty="0" smtClean="0">
                <a:solidFill>
                  <a:schemeClr val="tx2"/>
                </a:solidFill>
              </a:rPr>
              <a:t>колебаний</a:t>
            </a:r>
          </a:p>
          <a:p>
            <a:pPr algn="ctr"/>
            <a:r>
              <a:rPr lang="ru-RU" sz="4400" b="1" dirty="0" smtClean="0">
                <a:solidFill>
                  <a:schemeClr val="tx2"/>
                </a:solidFill>
              </a:rPr>
              <a:t>в </a:t>
            </a:r>
            <a:r>
              <a:rPr lang="ru-RU" sz="4400" b="1" dirty="0">
                <a:solidFill>
                  <a:schemeClr val="tx2"/>
                </a:solidFill>
              </a:rPr>
              <a:t>упругих </a:t>
            </a:r>
            <a:r>
              <a:rPr lang="ru-RU" sz="4400" b="1" dirty="0" smtClean="0">
                <a:solidFill>
                  <a:schemeClr val="tx2"/>
                </a:solidFill>
              </a:rPr>
              <a:t>средах. Продольные и поперечные волны</a:t>
            </a:r>
            <a:endParaRPr lang="ru-RU" sz="44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82729" y="2859782"/>
            <a:ext cx="3665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Кто волны, вас оставил,</a:t>
            </a:r>
          </a:p>
          <a:p>
            <a:r>
              <a:rPr lang="ru-RU" dirty="0"/>
              <a:t>Кто оковал ваш бег могучий,</a:t>
            </a:r>
          </a:p>
          <a:p>
            <a:r>
              <a:rPr lang="ru-RU" dirty="0"/>
              <a:t>Кто в пруд безмолвный и дремучий</a:t>
            </a:r>
          </a:p>
          <a:p>
            <a:r>
              <a:rPr lang="ru-RU" dirty="0"/>
              <a:t>Поток мятежный обратил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12358" y="4060111"/>
            <a:ext cx="1436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</a:t>
            </a:r>
            <a:r>
              <a:rPr lang="ru-RU" dirty="0" smtClean="0"/>
              <a:t>. С. Пушкин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76233"/>
            <a:ext cx="3528392" cy="2327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6347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1999" y="339725"/>
            <a:ext cx="417671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Механическое колебательное движение </a:t>
            </a:r>
            <a:r>
              <a:rPr lang="ru-RU" sz="2000" dirty="0" smtClean="0"/>
              <a:t>—</a:t>
            </a:r>
            <a:r>
              <a:rPr lang="ru-RU" sz="2000" dirty="0" smtClean="0">
                <a:solidFill>
                  <a:srgbClr val="C00000"/>
                </a:solidFill>
              </a:rPr>
              <a:t>  </a:t>
            </a:r>
            <a:r>
              <a:rPr lang="ru-RU" sz="2000" dirty="0"/>
              <a:t>д</a:t>
            </a:r>
            <a:r>
              <a:rPr lang="ru-RU" sz="2000" dirty="0" smtClean="0"/>
              <a:t>вижение</a:t>
            </a:r>
            <a:r>
              <a:rPr lang="ru-RU" sz="2000" dirty="0"/>
              <a:t>, при котором состояния тела с течением времени повторяются, причем тело проходит через положение устойчивого равновесия поочередно в противоположных </a:t>
            </a:r>
            <a:r>
              <a:rPr lang="ru-RU" sz="2000" dirty="0" smtClean="0"/>
              <a:t>направлениях</a:t>
            </a:r>
            <a:r>
              <a:rPr lang="ru-RU" sz="2000" dirty="0"/>
              <a:t>.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17" y="699542"/>
            <a:ext cx="4205311" cy="3330336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357672" y="1131367"/>
            <a:ext cx="1" cy="252028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275" y="3017380"/>
            <a:ext cx="1440160" cy="169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364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339725"/>
            <a:ext cx="41767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Волна</a:t>
            </a:r>
            <a:r>
              <a:rPr lang="ru-RU" sz="2400" dirty="0" smtClean="0"/>
              <a:t> — изменение состояния среды, </a:t>
            </a:r>
            <a:r>
              <a:rPr lang="ru-RU" sz="2400" dirty="0" err="1" smtClean="0"/>
              <a:t>распростра-няющееся</a:t>
            </a:r>
            <a:r>
              <a:rPr lang="ru-RU" sz="2400" dirty="0" smtClean="0"/>
              <a:t> в пространстве и времени 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70" y="267494"/>
            <a:ext cx="4032448" cy="2139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4571998" y="2584622"/>
            <a:ext cx="41767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Среда называется </a:t>
            </a:r>
            <a:r>
              <a:rPr lang="ru-RU" sz="2400" dirty="0">
                <a:solidFill>
                  <a:srgbClr val="C00000"/>
                </a:solidFill>
              </a:rPr>
              <a:t>упругой</a:t>
            </a:r>
            <a:r>
              <a:rPr lang="ru-RU" sz="2400" dirty="0"/>
              <a:t>, если между ее частицами существуют силы </a:t>
            </a:r>
            <a:r>
              <a:rPr lang="ru-RU" sz="2400" dirty="0" err="1" smtClean="0"/>
              <a:t>взаимодей-ствия</a:t>
            </a:r>
            <a:r>
              <a:rPr lang="ru-RU" sz="2400" dirty="0"/>
              <a:t>, препятствующие какой-либо деформации этой среды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115616" y="2612498"/>
            <a:ext cx="2592288" cy="2304256"/>
            <a:chOff x="1115616" y="2612498"/>
            <a:chExt cx="2592288" cy="230425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115616" y="2612498"/>
              <a:ext cx="2592288" cy="230425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200048" y="3579862"/>
              <a:ext cx="360040" cy="36004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853059" y="3687873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1583668" y="3687873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1358323" y="3687874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1980233" y="3363838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1770559" y="3219177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1583668" y="3075161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303748" y="3237185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298254" y="2967794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298254" y="2742449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2653791" y="3345312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68278" y="3211990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67199" y="3100387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54436" y="3687874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28925" y="3687874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249172" y="3687874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2303748" y="4138562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303748" y="4407954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298254" y="4647096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627784" y="3994546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24907" y="4156991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12294" y="4326320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2001962" y="4026195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1791271" y="4184757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1626543" y="4335946"/>
              <a:ext cx="144016" cy="14401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412192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" name="Прямоугольник 3071"/>
          <p:cNvSpPr/>
          <p:nvPr/>
        </p:nvSpPr>
        <p:spPr>
          <a:xfrm>
            <a:off x="4562078" y="0"/>
            <a:ext cx="458192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2612498"/>
            <a:ext cx="2448272" cy="23042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200048" y="3579862"/>
            <a:ext cx="360040" cy="36004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853059" y="3687873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583668" y="3687873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358323" y="3687874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980233" y="3363838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770559" y="3219177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583668" y="3075161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303748" y="3237185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298254" y="2967794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298254" y="2742449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653791" y="3345312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868278" y="3211990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067199" y="3100387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754436" y="3687874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3028925" y="3687874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3249172" y="3687874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2303748" y="4138562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2303748" y="4407954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298254" y="4647096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2627784" y="3994546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824907" y="4156991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012294" y="4326320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001962" y="4026195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1791271" y="4184757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626543" y="4335946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62078" y="411510"/>
            <a:ext cx="41866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Ког­да какое-либо тело совершает колебания в упругой среде, то </a:t>
            </a:r>
            <a:r>
              <a:rPr lang="ru-RU" sz="2000" u="sng" dirty="0"/>
              <a:t>оно воздей­ствует на частицы среды, прилегающие к телу</a:t>
            </a:r>
            <a:r>
              <a:rPr lang="ru-RU" sz="2000" dirty="0"/>
              <a:t>, и заставляет их совер­шать вынужденные колебания.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572000" y="2571750"/>
            <a:ext cx="4186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Колебание </a:t>
            </a:r>
            <a:r>
              <a:rPr lang="ru-RU" sz="2400" dirty="0">
                <a:solidFill>
                  <a:schemeClr val="tx2"/>
                </a:solidFill>
              </a:rPr>
              <a:t>будет распространяться по всем направлениям.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36" y="-275102"/>
            <a:ext cx="3291142" cy="308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963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"/>
                            </p:stCondLst>
                            <p:childTnLst>
                              <p:par>
                                <p:cTn id="11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195734" y="711374"/>
            <a:ext cx="3986263" cy="8462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2287" y="1670779"/>
            <a:ext cx="83534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Источники </a:t>
            </a:r>
            <a:r>
              <a:rPr lang="ru-RU" sz="2400" dirty="0">
                <a:solidFill>
                  <a:srgbClr val="C00000"/>
                </a:solidFill>
              </a:rPr>
              <a:t>волн </a:t>
            </a:r>
            <a:r>
              <a:rPr lang="ru-RU" sz="2400" dirty="0"/>
              <a:t>—</a:t>
            </a:r>
            <a:r>
              <a:rPr lang="ru-RU" sz="2400" b="1" dirty="0"/>
              <a:t> </a:t>
            </a:r>
            <a:r>
              <a:rPr lang="ru-RU" sz="2400" dirty="0"/>
              <a:t>это</a:t>
            </a:r>
            <a:r>
              <a:rPr lang="ru-RU" sz="2400" b="1" dirty="0"/>
              <a:t> </a:t>
            </a:r>
            <a:r>
              <a:rPr lang="ru-RU" sz="2400" dirty="0"/>
              <a:t>тела, которые вызывают </a:t>
            </a:r>
            <a:r>
              <a:rPr lang="ru-RU" sz="2400" dirty="0" err="1" smtClean="0"/>
              <a:t>распространя-ющиеся</a:t>
            </a:r>
            <a:r>
              <a:rPr lang="ru-RU" sz="2400" dirty="0" smtClean="0"/>
              <a:t> </a:t>
            </a:r>
            <a:r>
              <a:rPr lang="ru-RU" sz="2400" dirty="0"/>
              <a:t>в среде упругие волны.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2568272"/>
            <a:ext cx="1728192" cy="224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5364088" y="725860"/>
            <a:ext cx="556070" cy="53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4370592" y="725860"/>
            <a:ext cx="550825" cy="53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01655" y="294184"/>
                <a:ext cx="61850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упр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655" y="294184"/>
                <a:ext cx="618503" cy="402931"/>
              </a:xfrm>
              <a:prstGeom prst="rect">
                <a:avLst/>
              </a:prstGeom>
              <a:blipFill rotWithShape="1">
                <a:blip r:embed="rId5"/>
                <a:stretch>
                  <a:fillRect t="-21212" r="-1980"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336752" y="296611"/>
                <a:ext cx="61850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упр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752" y="296611"/>
                <a:ext cx="618503" cy="402931"/>
              </a:xfrm>
              <a:prstGeom prst="rect">
                <a:avLst/>
              </a:prstGeom>
              <a:blipFill rotWithShape="1">
                <a:blip r:embed="rId6"/>
                <a:stretch>
                  <a:fillRect t="-21212" r="-1961"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0"/>
          <a:stretch/>
        </p:blipFill>
        <p:spPr bwMode="auto">
          <a:xfrm>
            <a:off x="1345223" y="2425700"/>
            <a:ext cx="141756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7777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45"/>
          <a:stretch/>
        </p:blipFill>
        <p:spPr>
          <a:xfrm>
            <a:off x="971600" y="872019"/>
            <a:ext cx="2880320" cy="25121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81128" y="306735"/>
            <a:ext cx="41767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Упругими волнами </a:t>
            </a:r>
            <a:r>
              <a:rPr lang="ru-RU" sz="2400" dirty="0"/>
              <a:t>мы будем называть механические возмущения, производимые источниками, которые распространяются в упругой среде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35646"/>
            <a:ext cx="1872208" cy="18722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34" b="16290"/>
          <a:stretch/>
        </p:blipFill>
        <p:spPr>
          <a:xfrm>
            <a:off x="971600" y="3384177"/>
            <a:ext cx="2880320" cy="6161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581128" y="3003351"/>
            <a:ext cx="41675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Упругие волны в вакууме распространяться не </a:t>
            </a:r>
            <a:r>
              <a:rPr lang="ru-RU" sz="2400" dirty="0" smtClean="0"/>
              <a:t>могут!!!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260831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1999" y="0"/>
            <a:ext cx="4572001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1999" y="1995488"/>
            <a:ext cx="41767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описании волнового процесса среду считают </a:t>
            </a:r>
            <a:r>
              <a:rPr lang="ru-RU" sz="2000" u="sng" dirty="0"/>
              <a:t>сплошной</a:t>
            </a:r>
            <a:r>
              <a:rPr lang="ru-RU" sz="2000" dirty="0"/>
              <a:t> и </a:t>
            </a:r>
            <a:r>
              <a:rPr lang="ru-RU" sz="2000" u="sng" dirty="0"/>
              <a:t>непре­рывной</a:t>
            </a:r>
            <a:r>
              <a:rPr lang="ru-RU" sz="2000" dirty="0"/>
              <a:t>, а ее частицами являются бесконечно малые элементы объема, в которых находится большое количество молекул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411510"/>
            <a:ext cx="41767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Бегущие волны, </a:t>
            </a:r>
            <a:r>
              <a:rPr lang="ru-RU" sz="2000" dirty="0"/>
              <a:t>распространяясь в пространстве, </a:t>
            </a:r>
            <a:r>
              <a:rPr lang="ru-RU" sz="2000" dirty="0">
                <a:solidFill>
                  <a:schemeClr val="tx2"/>
                </a:solidFill>
              </a:rPr>
              <a:t>переносят энергию без переноса </a:t>
            </a:r>
            <a:r>
              <a:rPr lang="ru-RU" sz="2000" dirty="0" smtClean="0">
                <a:solidFill>
                  <a:schemeClr val="tx2"/>
                </a:solidFill>
              </a:rPr>
              <a:t>вещества</a:t>
            </a: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3478"/>
            <a:ext cx="4565719" cy="407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1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4571999" y="0"/>
            <a:ext cx="4572001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68179" y="339725"/>
            <a:ext cx="41767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Геометрическое место точек среды, колеблющихся в одинаковых фа­зах,  образует </a:t>
            </a:r>
            <a:r>
              <a:rPr lang="ru-RU" sz="2400" dirty="0">
                <a:solidFill>
                  <a:srgbClr val="C00000"/>
                </a:solidFill>
              </a:rPr>
              <a:t>волновую </a:t>
            </a:r>
            <a:r>
              <a:rPr lang="ru-RU" sz="2400" dirty="0" smtClean="0">
                <a:solidFill>
                  <a:srgbClr val="C00000"/>
                </a:solidFill>
              </a:rPr>
              <a:t>поверхность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76540" y="2571750"/>
            <a:ext cx="41812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Волновую поверхность, отделяющую колеблющиеся частицы среды от частиц, еще не начавших колебаться, называют </a:t>
            </a:r>
            <a:r>
              <a:rPr lang="ru-RU" sz="2400" dirty="0" smtClean="0">
                <a:solidFill>
                  <a:srgbClr val="C00000"/>
                </a:solidFill>
              </a:rPr>
              <a:t>фронтом волны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235882" y="2414160"/>
            <a:ext cx="374030" cy="37403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599162" y="1777442"/>
            <a:ext cx="1647464" cy="164746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323099" y="1501378"/>
            <a:ext cx="2199594" cy="219959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916407" y="2094686"/>
            <a:ext cx="1012977" cy="1012977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030532" y="1208814"/>
            <a:ext cx="2784722" cy="278472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422892" y="766695"/>
            <a:ext cx="4" cy="3660043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11560" y="2596716"/>
            <a:ext cx="3651125" cy="4459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992895" y="1136266"/>
            <a:ext cx="2784722" cy="2852811"/>
          </a:xfrm>
          <a:prstGeom prst="straightConnector1">
            <a:avLst/>
          </a:prstGeom>
          <a:ln w="28575">
            <a:solidFill>
              <a:srgbClr val="002060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996487" y="1204353"/>
            <a:ext cx="2852812" cy="2784725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991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9627" y="181465"/>
            <a:ext cx="1362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Волны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2492" y="1274817"/>
            <a:ext cx="1502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Плоские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5921085" y="1274817"/>
            <a:ext cx="2310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Сферические</a:t>
            </a:r>
            <a:endParaRPr lang="ru-RU" sz="2800" b="1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92838" y="4174301"/>
            <a:ext cx="83558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Линия, проведенная перпендикулярно волновому фронту в направлении распро­странения волны,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называется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лучом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Штриховая стрелка вправо 6"/>
          <p:cNvSpPr/>
          <p:nvPr/>
        </p:nvSpPr>
        <p:spPr>
          <a:xfrm rot="9282125">
            <a:off x="2789580" y="779179"/>
            <a:ext cx="1136520" cy="417839"/>
          </a:xfrm>
          <a:prstGeom prst="stripedRightArrow">
            <a:avLst>
              <a:gd name="adj1" fmla="val 50000"/>
              <a:gd name="adj2" fmla="val 883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Группа 27"/>
          <p:cNvGrpSpPr/>
          <p:nvPr/>
        </p:nvGrpSpPr>
        <p:grpSpPr>
          <a:xfrm>
            <a:off x="663479" y="2005902"/>
            <a:ext cx="3175052" cy="1706850"/>
            <a:chOff x="647564" y="2125040"/>
            <a:chExt cx="3175052" cy="170685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647564" y="2139702"/>
              <a:ext cx="72008" cy="165618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726272" y="2161044"/>
              <a:ext cx="3096344" cy="0"/>
            </a:xfrm>
            <a:prstGeom prst="straightConnector1">
              <a:avLst/>
            </a:prstGeom>
            <a:ln w="19050">
              <a:solidFill>
                <a:schemeClr val="tx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>
              <a:off x="719572" y="2570232"/>
              <a:ext cx="3096344" cy="0"/>
            </a:xfrm>
            <a:prstGeom prst="straightConnector1">
              <a:avLst/>
            </a:prstGeom>
            <a:ln w="19050">
              <a:solidFill>
                <a:schemeClr val="tx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>
              <a:off x="719572" y="3012936"/>
              <a:ext cx="3096344" cy="0"/>
            </a:xfrm>
            <a:prstGeom prst="straightConnector1">
              <a:avLst/>
            </a:prstGeom>
            <a:ln w="19050">
              <a:solidFill>
                <a:schemeClr val="tx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719572" y="3395486"/>
              <a:ext cx="3096344" cy="0"/>
            </a:xfrm>
            <a:prstGeom prst="straightConnector1">
              <a:avLst/>
            </a:prstGeom>
            <a:ln w="19050">
              <a:solidFill>
                <a:schemeClr val="tx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719572" y="3790518"/>
              <a:ext cx="3096344" cy="0"/>
            </a:xfrm>
            <a:prstGeom prst="straightConnector1">
              <a:avLst/>
            </a:prstGeom>
            <a:ln w="19050">
              <a:solidFill>
                <a:schemeClr val="tx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1058516" y="2161044"/>
              <a:ext cx="0" cy="163484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403648" y="2155676"/>
              <a:ext cx="0" cy="163484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1763688" y="2161044"/>
              <a:ext cx="0" cy="163484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123728" y="2161044"/>
              <a:ext cx="0" cy="163484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483768" y="2161044"/>
              <a:ext cx="0" cy="163484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843808" y="2161044"/>
              <a:ext cx="0" cy="163484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3203848" y="2161044"/>
              <a:ext cx="0" cy="163484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563888" y="2161044"/>
              <a:ext cx="0" cy="163484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Овал 19"/>
            <p:cNvSpPr/>
            <p:nvPr/>
          </p:nvSpPr>
          <p:spPr>
            <a:xfrm>
              <a:off x="1022512" y="212504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1026928" y="253422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1026928" y="297262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1026928" y="335948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1022512" y="375988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1367644" y="3754514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1727684" y="3754514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087724" y="375988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2447764" y="375988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07804" y="375988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167844" y="375988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3527884" y="375988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3527884" y="335948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3167844" y="336406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2811252" y="336406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447764" y="336406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1727684" y="335948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2087724" y="3368654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1367644" y="3359305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1367644" y="2973097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1727684" y="297611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087724" y="297262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2447764" y="297262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2807804" y="297262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3164744" y="297262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3526569" y="297262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3528107" y="253422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3164744" y="253422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2808152" y="253574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2447764" y="2542235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2087724" y="253422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1727684" y="253422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1367644" y="2531053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1367644" y="212504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1727684" y="212504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2087724" y="212504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2447764" y="212504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2811252" y="212504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3167844" y="212504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3526569" y="212504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5793700" y="1804457"/>
            <a:ext cx="2450395" cy="2376264"/>
            <a:chOff x="5794013" y="1995686"/>
            <a:chExt cx="2450395" cy="2376264"/>
          </a:xfrm>
        </p:grpSpPr>
        <p:sp>
          <p:nvSpPr>
            <p:cNvPr id="70" name="Овал 69"/>
            <p:cNvSpPr/>
            <p:nvPr/>
          </p:nvSpPr>
          <p:spPr>
            <a:xfrm>
              <a:off x="6429467" y="2609608"/>
              <a:ext cx="1188997" cy="1188998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6230228" y="2410369"/>
              <a:ext cx="1587477" cy="1587476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/>
            <p:nvPr/>
          </p:nvSpPr>
          <p:spPr>
            <a:xfrm>
              <a:off x="6658427" y="2838567"/>
              <a:ext cx="731079" cy="731079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6019079" y="2199221"/>
              <a:ext cx="2009771" cy="2009771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4" name="Прямая со стрелкой 73"/>
            <p:cNvCxnSpPr/>
            <p:nvPr/>
          </p:nvCxnSpPr>
          <p:spPr>
            <a:xfrm flipH="1">
              <a:off x="7023964" y="1995686"/>
              <a:ext cx="10270" cy="2376264"/>
            </a:xfrm>
            <a:prstGeom prst="straightConnector1">
              <a:avLst/>
            </a:prstGeom>
            <a:ln>
              <a:solidFill>
                <a:srgbClr val="00206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Прямая со стрелкой 74"/>
            <p:cNvCxnSpPr/>
            <p:nvPr/>
          </p:nvCxnSpPr>
          <p:spPr>
            <a:xfrm>
              <a:off x="5794013" y="3204107"/>
              <a:ext cx="2450395" cy="0"/>
            </a:xfrm>
            <a:prstGeom prst="straightConnector1">
              <a:avLst/>
            </a:prstGeom>
            <a:ln>
              <a:solidFill>
                <a:srgbClr val="00206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Прямая со стрелкой 75"/>
            <p:cNvCxnSpPr/>
            <p:nvPr/>
          </p:nvCxnSpPr>
          <p:spPr>
            <a:xfrm>
              <a:off x="6156176" y="2283718"/>
              <a:ext cx="1728192" cy="1800200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Прямая со стрелкой 76"/>
            <p:cNvCxnSpPr/>
            <p:nvPr/>
          </p:nvCxnSpPr>
          <p:spPr>
            <a:xfrm flipV="1">
              <a:off x="6117978" y="2367333"/>
              <a:ext cx="1822242" cy="1673548"/>
            </a:xfrm>
            <a:prstGeom prst="straightConnector1">
              <a:avLst/>
            </a:prstGeom>
            <a:ln>
              <a:solidFill>
                <a:srgbClr val="00206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1" name="Овал 90"/>
            <p:cNvSpPr/>
            <p:nvPr/>
          </p:nvSpPr>
          <p:spPr>
            <a:xfrm>
              <a:off x="5983075" y="316810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/>
            <p:cNvSpPr/>
            <p:nvPr/>
          </p:nvSpPr>
          <p:spPr>
            <a:xfrm>
              <a:off x="6194224" y="3162284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/>
            <p:cNvSpPr/>
            <p:nvPr/>
          </p:nvSpPr>
          <p:spPr>
            <a:xfrm>
              <a:off x="6399904" y="316810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/>
            <p:cNvSpPr/>
            <p:nvPr/>
          </p:nvSpPr>
          <p:spPr>
            <a:xfrm>
              <a:off x="6622423" y="316810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6732240" y="289578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6574679" y="271719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6435908" y="2578239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Овал 97"/>
            <p:cNvSpPr/>
            <p:nvPr/>
          </p:nvSpPr>
          <p:spPr>
            <a:xfrm>
              <a:off x="6300192" y="2426953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/>
            <p:cNvSpPr/>
            <p:nvPr/>
          </p:nvSpPr>
          <p:spPr>
            <a:xfrm>
              <a:off x="6998230" y="2163217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/>
            <p:cNvSpPr/>
            <p:nvPr/>
          </p:nvSpPr>
          <p:spPr>
            <a:xfrm>
              <a:off x="6998230" y="2374365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6998230" y="257640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6998230" y="2802563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7255594" y="2908955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Овал 103"/>
            <p:cNvSpPr/>
            <p:nvPr/>
          </p:nvSpPr>
          <p:spPr>
            <a:xfrm>
              <a:off x="7416316" y="2766559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7582460" y="2614243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Овал 105"/>
            <p:cNvSpPr/>
            <p:nvPr/>
          </p:nvSpPr>
          <p:spPr>
            <a:xfrm>
              <a:off x="7740352" y="249211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7349281" y="316810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7582460" y="316810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7781701" y="3168103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Овал 109"/>
            <p:cNvSpPr/>
            <p:nvPr/>
          </p:nvSpPr>
          <p:spPr>
            <a:xfrm>
              <a:off x="7992846" y="3168103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Овал 110"/>
            <p:cNvSpPr/>
            <p:nvPr/>
          </p:nvSpPr>
          <p:spPr>
            <a:xfrm>
              <a:off x="7255594" y="342787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Овал 111"/>
            <p:cNvSpPr/>
            <p:nvPr/>
          </p:nvSpPr>
          <p:spPr>
            <a:xfrm>
              <a:off x="7416316" y="357986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7546456" y="372659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7701435" y="3873686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6993095" y="353364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Овал 115"/>
            <p:cNvSpPr/>
            <p:nvPr/>
          </p:nvSpPr>
          <p:spPr>
            <a:xfrm>
              <a:off x="6993095" y="376260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Овал 116"/>
            <p:cNvSpPr/>
            <p:nvPr/>
          </p:nvSpPr>
          <p:spPr>
            <a:xfrm>
              <a:off x="6988354" y="3961841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Овал 117"/>
            <p:cNvSpPr/>
            <p:nvPr/>
          </p:nvSpPr>
          <p:spPr>
            <a:xfrm>
              <a:off x="6983206" y="417298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6263858" y="3846149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6403741" y="371851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6550415" y="3579862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Овал 121"/>
            <p:cNvSpPr/>
            <p:nvPr/>
          </p:nvSpPr>
          <p:spPr>
            <a:xfrm>
              <a:off x="6732121" y="3409858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4" name="Штриховая стрелка вправо 123"/>
          <p:cNvSpPr/>
          <p:nvPr/>
        </p:nvSpPr>
        <p:spPr>
          <a:xfrm rot="12317875" flipH="1">
            <a:off x="5168236" y="779180"/>
            <a:ext cx="1136520" cy="417839"/>
          </a:xfrm>
          <a:prstGeom prst="stripedRightArrow">
            <a:avLst>
              <a:gd name="adj1" fmla="val 50000"/>
              <a:gd name="adj2" fmla="val 883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46" name="Прямая со стрелкой 6145"/>
          <p:cNvCxnSpPr/>
          <p:nvPr/>
        </p:nvCxnSpPr>
        <p:spPr>
          <a:xfrm flipH="1" flipV="1">
            <a:off x="3960880" y="2525964"/>
            <a:ext cx="827144" cy="40000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8" name="Прямая со стрелкой 6147"/>
          <p:cNvCxnSpPr/>
          <p:nvPr/>
        </p:nvCxnSpPr>
        <p:spPr>
          <a:xfrm flipV="1">
            <a:off x="4788024" y="2176104"/>
            <a:ext cx="1266746" cy="75288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TextBox 6148"/>
          <p:cNvSpPr txBox="1"/>
          <p:nvPr/>
        </p:nvSpPr>
        <p:spPr>
          <a:xfrm>
            <a:off x="4460048" y="2910046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Луч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23" name="Овал 122"/>
          <p:cNvSpPr/>
          <p:nvPr/>
        </p:nvSpPr>
        <p:spPr>
          <a:xfrm>
            <a:off x="6888683" y="2877907"/>
            <a:ext cx="269942" cy="269942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353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7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2" dur="7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7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7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 animBg="1"/>
      <p:bldP spid="124" grpId="0" animBg="1"/>
      <p:bldP spid="6149" grpId="0"/>
      <p:bldP spid="123" grpId="0" animBg="1"/>
      <p:bldP spid="12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6544" y="1344454"/>
            <a:ext cx="21762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Продольные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98872" y="1344454"/>
            <a:ext cx="2156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Поперечные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0775" y="1779662"/>
            <a:ext cx="42125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частицы </a:t>
            </a:r>
            <a:r>
              <a:rPr lang="ru-RU" sz="2400" dirty="0"/>
              <a:t>среды совершают колеба­ния в направлении, перпендикулярном к </a:t>
            </a:r>
            <a:r>
              <a:rPr lang="ru-RU" sz="2400" dirty="0" err="1" smtClean="0"/>
              <a:t>направ-лению</a:t>
            </a:r>
            <a:r>
              <a:rPr lang="ru-RU" sz="2400" dirty="0" smtClean="0"/>
              <a:t> </a:t>
            </a:r>
            <a:r>
              <a:rPr lang="ru-RU" sz="2400" dirty="0"/>
              <a:t>распространения </a:t>
            </a:r>
            <a:r>
              <a:rPr lang="ru-RU" sz="2400" dirty="0" smtClean="0"/>
              <a:t>вол-</a:t>
            </a:r>
            <a:r>
              <a:rPr lang="ru-RU" sz="2400" dirty="0" err="1" smtClean="0"/>
              <a:t>ны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7012" y="1796734"/>
            <a:ext cx="41937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частицы </a:t>
            </a:r>
            <a:r>
              <a:rPr lang="ru-RU" sz="2400" dirty="0"/>
              <a:t>среды совершают колебания в направлении   распространения   </a:t>
            </a:r>
            <a:r>
              <a:rPr lang="ru-RU" sz="2400" dirty="0" smtClean="0"/>
              <a:t>волны 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89627" y="181465"/>
            <a:ext cx="1362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Волны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10" name="Штриховая стрелка вправо 9"/>
          <p:cNvSpPr/>
          <p:nvPr/>
        </p:nvSpPr>
        <p:spPr>
          <a:xfrm rot="9282125">
            <a:off x="2789580" y="779179"/>
            <a:ext cx="1136520" cy="417839"/>
          </a:xfrm>
          <a:prstGeom prst="stripedRightArrow">
            <a:avLst>
              <a:gd name="adj1" fmla="val 50000"/>
              <a:gd name="adj2" fmla="val 883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триховая стрелка вправо 10"/>
          <p:cNvSpPr/>
          <p:nvPr/>
        </p:nvSpPr>
        <p:spPr>
          <a:xfrm rot="12317875" flipH="1">
            <a:off x="5168236" y="779180"/>
            <a:ext cx="1136520" cy="417839"/>
          </a:xfrm>
          <a:prstGeom prst="stripedRightArrow">
            <a:avLst>
              <a:gd name="adj1" fmla="val 50000"/>
              <a:gd name="adj2" fmla="val 883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98" y="3536667"/>
            <a:ext cx="2746178" cy="13822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09" y="3504399"/>
            <a:ext cx="3746305" cy="71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72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8" y="3372895"/>
            <a:ext cx="41434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Распространяются в </a:t>
            </a:r>
            <a:r>
              <a:rPr lang="ru-RU" sz="2000" dirty="0"/>
              <a:t>любых средах — твердых, жидких и </a:t>
            </a:r>
            <a:r>
              <a:rPr lang="ru-RU" sz="2000" dirty="0" smtClean="0"/>
              <a:t>газообразных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57862" y="3372895"/>
            <a:ext cx="43346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Могут </a:t>
            </a:r>
            <a:r>
              <a:rPr lang="ru-RU" sz="2000" dirty="0"/>
              <a:t>существовать только в твердых </a:t>
            </a:r>
            <a:r>
              <a:rPr lang="ru-RU" sz="2000" dirty="0" smtClean="0"/>
              <a:t>средах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337424" y="1649863"/>
            <a:ext cx="21762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Продольные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4" y="2294520"/>
            <a:ext cx="4341079" cy="8280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2941" y="332223"/>
            <a:ext cx="3658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Распространение волн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4128" y="1645392"/>
            <a:ext cx="2106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Поперечные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347612"/>
            <a:ext cx="3861612" cy="736608"/>
          </a:xfrm>
          <a:prstGeom prst="rect">
            <a:avLst/>
          </a:prstGeom>
        </p:spPr>
      </p:pic>
      <p:sp>
        <p:nvSpPr>
          <p:cNvPr id="11" name="Штриховая стрелка вправо 10"/>
          <p:cNvSpPr/>
          <p:nvPr/>
        </p:nvSpPr>
        <p:spPr>
          <a:xfrm rot="9282125">
            <a:off x="2777213" y="1078238"/>
            <a:ext cx="1136520" cy="417839"/>
          </a:xfrm>
          <a:prstGeom prst="stripedRightArrow">
            <a:avLst>
              <a:gd name="adj1" fmla="val 50000"/>
              <a:gd name="adj2" fmla="val 883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триховая стрелка вправо 11"/>
          <p:cNvSpPr/>
          <p:nvPr/>
        </p:nvSpPr>
        <p:spPr>
          <a:xfrm rot="12317875" flipH="1">
            <a:off x="5155869" y="1078239"/>
            <a:ext cx="1136520" cy="417839"/>
          </a:xfrm>
          <a:prstGeom prst="stripedRightArrow">
            <a:avLst>
              <a:gd name="adj1" fmla="val 50000"/>
              <a:gd name="adj2" fmla="val 883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2690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5" grpId="0"/>
      <p:bldP spid="9" grpId="0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288" y="745351"/>
            <a:ext cx="8353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Волна </a:t>
            </a:r>
            <a:r>
              <a:rPr lang="ru-RU" sz="2400" dirty="0" smtClean="0"/>
              <a:t>—это изменение </a:t>
            </a:r>
            <a:r>
              <a:rPr lang="ru-RU" sz="2400" dirty="0"/>
              <a:t>состояния среды, </a:t>
            </a:r>
            <a:r>
              <a:rPr lang="ru-RU" sz="2400" dirty="0" err="1" smtClean="0"/>
              <a:t>распространяюще-еся</a:t>
            </a:r>
            <a:r>
              <a:rPr lang="ru-RU" sz="2400" dirty="0" smtClean="0"/>
              <a:t> </a:t>
            </a:r>
            <a:r>
              <a:rPr lang="ru-RU" sz="2400" dirty="0"/>
              <a:t>в пространстве и </a:t>
            </a:r>
            <a:r>
              <a:rPr lang="ru-RU" sz="2400" dirty="0" smtClean="0"/>
              <a:t>времени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288" y="1635646"/>
            <a:ext cx="83534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Источники </a:t>
            </a:r>
            <a:r>
              <a:rPr lang="ru-RU" sz="2400" dirty="0">
                <a:solidFill>
                  <a:srgbClr val="C00000"/>
                </a:solidFill>
              </a:rPr>
              <a:t>волн </a:t>
            </a:r>
            <a:r>
              <a:rPr lang="ru-RU" sz="2400" dirty="0"/>
              <a:t>—</a:t>
            </a:r>
            <a:r>
              <a:rPr lang="ru-RU" sz="2400" b="1" dirty="0"/>
              <a:t> </a:t>
            </a:r>
            <a:r>
              <a:rPr lang="ru-RU" sz="2400" dirty="0"/>
              <a:t>это</a:t>
            </a:r>
            <a:r>
              <a:rPr lang="ru-RU" sz="2400" b="1" dirty="0"/>
              <a:t> </a:t>
            </a:r>
            <a:r>
              <a:rPr lang="ru-RU" sz="2400" dirty="0"/>
              <a:t>тела, которые вызывают </a:t>
            </a:r>
            <a:r>
              <a:rPr lang="ru-RU" sz="2400" dirty="0" err="1" smtClean="0"/>
              <a:t>распространя-ющиеся</a:t>
            </a:r>
            <a:r>
              <a:rPr lang="ru-RU" sz="2400" dirty="0" smtClean="0"/>
              <a:t> </a:t>
            </a:r>
            <a:r>
              <a:rPr lang="ru-RU" sz="2400" dirty="0"/>
              <a:t>в среде упругие волны.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571750"/>
            <a:ext cx="2160240" cy="216024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553" y="2466643"/>
            <a:ext cx="1761500" cy="2289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68939" y="267494"/>
            <a:ext cx="2275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Итоги урока</a:t>
            </a:r>
            <a:endParaRPr lang="ru-RU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7944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6544" y="1344454"/>
            <a:ext cx="1895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Продольные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98872" y="1344454"/>
            <a:ext cx="1879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Поперечные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0775" y="1752699"/>
            <a:ext cx="42125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/>
                </a:solidFill>
              </a:rPr>
              <a:t>частицы </a:t>
            </a:r>
            <a:r>
              <a:rPr lang="ru-RU" sz="2000" dirty="0">
                <a:solidFill>
                  <a:prstClr val="black"/>
                </a:solidFill>
              </a:rPr>
              <a:t>среды совершают колеба­ния в направлении, </a:t>
            </a:r>
            <a:r>
              <a:rPr lang="ru-RU" sz="2000" dirty="0" smtClean="0">
                <a:solidFill>
                  <a:prstClr val="black"/>
                </a:solidFill>
              </a:rPr>
              <a:t>перпендикуляр-ном </a:t>
            </a:r>
            <a:r>
              <a:rPr lang="ru-RU" sz="2000" dirty="0">
                <a:solidFill>
                  <a:prstClr val="black"/>
                </a:solidFill>
              </a:rPr>
              <a:t>к </a:t>
            </a:r>
            <a:r>
              <a:rPr lang="ru-RU" sz="2000" dirty="0" smtClean="0">
                <a:solidFill>
                  <a:prstClr val="black"/>
                </a:solidFill>
              </a:rPr>
              <a:t>направлению </a:t>
            </a:r>
            <a:r>
              <a:rPr lang="ru-RU" sz="2000" dirty="0" err="1" smtClean="0">
                <a:solidFill>
                  <a:prstClr val="black"/>
                </a:solidFill>
              </a:rPr>
              <a:t>распростране-ния</a:t>
            </a:r>
            <a:r>
              <a:rPr lang="ru-RU" sz="2000" dirty="0" smtClean="0">
                <a:solidFill>
                  <a:prstClr val="black"/>
                </a:solidFill>
              </a:rPr>
              <a:t> волны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012" y="1796734"/>
            <a:ext cx="41937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/>
                </a:solidFill>
              </a:rPr>
              <a:t>частицы </a:t>
            </a:r>
            <a:r>
              <a:rPr lang="ru-RU" sz="2000" dirty="0">
                <a:solidFill>
                  <a:prstClr val="black"/>
                </a:solidFill>
              </a:rPr>
              <a:t>среды </a:t>
            </a:r>
            <a:r>
              <a:rPr lang="ru-RU" sz="2000" dirty="0" smtClean="0">
                <a:solidFill>
                  <a:prstClr val="black"/>
                </a:solidFill>
              </a:rPr>
              <a:t>совершают </a:t>
            </a:r>
            <a:r>
              <a:rPr lang="ru-RU" sz="2000" dirty="0" err="1" smtClean="0">
                <a:solidFill>
                  <a:prstClr val="black"/>
                </a:solidFill>
              </a:rPr>
              <a:t>колеба-ния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в направлении   </a:t>
            </a:r>
            <a:r>
              <a:rPr lang="ru-RU" sz="2000" dirty="0" err="1" smtClean="0">
                <a:solidFill>
                  <a:prstClr val="black"/>
                </a:solidFill>
              </a:rPr>
              <a:t>распростране-ния</a:t>
            </a:r>
            <a:r>
              <a:rPr lang="ru-RU" sz="2000" dirty="0" smtClean="0">
                <a:solidFill>
                  <a:prstClr val="black"/>
                </a:solidFill>
              </a:rPr>
              <a:t>   волны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9627" y="181465"/>
            <a:ext cx="1362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1F497D"/>
                </a:solidFill>
              </a:rPr>
              <a:t>Волны</a:t>
            </a:r>
            <a:endParaRPr lang="ru-RU" sz="3200" b="1" dirty="0">
              <a:solidFill>
                <a:srgbClr val="1F497D"/>
              </a:solidFill>
            </a:endParaRPr>
          </a:p>
        </p:txBody>
      </p:sp>
      <p:sp>
        <p:nvSpPr>
          <p:cNvPr id="10" name="Штриховая стрелка вправо 9"/>
          <p:cNvSpPr/>
          <p:nvPr/>
        </p:nvSpPr>
        <p:spPr>
          <a:xfrm rot="9282125">
            <a:off x="2789580" y="779179"/>
            <a:ext cx="1136520" cy="417839"/>
          </a:xfrm>
          <a:prstGeom prst="stripedRightArrow">
            <a:avLst>
              <a:gd name="adj1" fmla="val 50000"/>
              <a:gd name="adj2" fmla="val 883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Штриховая стрелка вправо 10"/>
          <p:cNvSpPr/>
          <p:nvPr/>
        </p:nvSpPr>
        <p:spPr>
          <a:xfrm rot="12317875" flipH="1">
            <a:off x="5168236" y="779180"/>
            <a:ext cx="1136520" cy="417839"/>
          </a:xfrm>
          <a:prstGeom prst="stripedRightArrow">
            <a:avLst>
              <a:gd name="adj1" fmla="val 50000"/>
              <a:gd name="adj2" fmla="val 883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7368" y="4269769"/>
            <a:ext cx="4143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Распространяются в </a:t>
            </a:r>
            <a:r>
              <a:rPr lang="ru-RU" dirty="0"/>
              <a:t>любых средах — твердых, жидких и </a:t>
            </a:r>
            <a:r>
              <a:rPr lang="ru-RU" dirty="0" smtClean="0"/>
              <a:t>газообразных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4269768"/>
            <a:ext cx="41767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Могут существовать только в твердых средах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935" y="2859925"/>
            <a:ext cx="2688233" cy="16622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0" y="3219822"/>
            <a:ext cx="3740637" cy="71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340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/>
      <p:bldP spid="10" grpId="0" animBg="1"/>
      <p:bldP spid="11" grpId="0" animBg="1"/>
      <p:bldP spid="12" grpId="0"/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367</Words>
  <Application>Microsoft Office PowerPoint</Application>
  <PresentationFormat>Экран (16:9)</PresentationFormat>
  <Paragraphs>46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30</cp:revision>
  <dcterms:created xsi:type="dcterms:W3CDTF">2013-11-25T07:25:13Z</dcterms:created>
  <dcterms:modified xsi:type="dcterms:W3CDTF">2013-12-02T09:49:36Z</dcterms:modified>
</cp:coreProperties>
</file>